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4"/>
  </p:notesMasterIdLst>
  <p:sldIdLst>
    <p:sldId id="266" r:id="rId5"/>
    <p:sldId id="267" r:id="rId6"/>
    <p:sldId id="319" r:id="rId7"/>
    <p:sldId id="313" r:id="rId8"/>
    <p:sldId id="382" r:id="rId9"/>
    <p:sldId id="397" r:id="rId10"/>
    <p:sldId id="387" r:id="rId11"/>
    <p:sldId id="388" r:id="rId12"/>
    <p:sldId id="389" r:id="rId13"/>
    <p:sldId id="326" r:id="rId14"/>
    <p:sldId id="399" r:id="rId15"/>
    <p:sldId id="390" r:id="rId16"/>
    <p:sldId id="401" r:id="rId17"/>
    <p:sldId id="400" r:id="rId18"/>
    <p:sldId id="398" r:id="rId19"/>
    <p:sldId id="358" r:id="rId20"/>
    <p:sldId id="402" r:id="rId21"/>
    <p:sldId id="403" r:id="rId22"/>
    <p:sldId id="312"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EBE35D-1B10-45AF-A046-2B5032D10FF8}" v="2" dt="2025-05-15T12:49:17.9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F23DE9D9-1A26-49C8-9F09-336B1ECBB71E}"/>
    <pc:docChg chg="custSel modSld">
      <pc:chgData name="Jessica Baker" userId="ec6199f2-1393-4d61-bf43-949919d0f5dc" providerId="ADAL" clId="{F23DE9D9-1A26-49C8-9F09-336B1ECBB71E}" dt="2025-04-15T14:45:20.434" v="34" actId="478"/>
      <pc:docMkLst>
        <pc:docMk/>
      </pc:docMkLst>
      <pc:sldChg chg="modSp mod">
        <pc:chgData name="Jessica Baker" userId="ec6199f2-1393-4d61-bf43-949919d0f5dc" providerId="ADAL" clId="{F23DE9D9-1A26-49C8-9F09-336B1ECBB71E}" dt="2025-04-15T14:40:34.619" v="8" actId="20577"/>
        <pc:sldMkLst>
          <pc:docMk/>
          <pc:sldMk cId="2932923662" sldId="266"/>
        </pc:sldMkLst>
        <pc:spChg chg="mod">
          <ac:chgData name="Jessica Baker" userId="ec6199f2-1393-4d61-bf43-949919d0f5dc" providerId="ADAL" clId="{F23DE9D9-1A26-49C8-9F09-336B1ECBB71E}" dt="2025-04-15T14:40:34.619" v="8" actId="20577"/>
          <ac:spMkLst>
            <pc:docMk/>
            <pc:sldMk cId="2932923662" sldId="266"/>
            <ac:spMk id="3" creationId="{EFF6BABF-6BD6-34C6-8A14-037766BAE839}"/>
          </ac:spMkLst>
        </pc:spChg>
      </pc:sldChg>
      <pc:sldChg chg="delSp mod">
        <pc:chgData name="Jessica Baker" userId="ec6199f2-1393-4d61-bf43-949919d0f5dc" providerId="ADAL" clId="{F23DE9D9-1A26-49C8-9F09-336B1ECBB71E}" dt="2025-04-15T14:45:20.434" v="34" actId="478"/>
        <pc:sldMkLst>
          <pc:docMk/>
          <pc:sldMk cId="3440525472" sldId="312"/>
        </pc:sldMkLst>
      </pc:sldChg>
      <pc:sldChg chg="modSp mod">
        <pc:chgData name="Jessica Baker" userId="ec6199f2-1393-4d61-bf43-949919d0f5dc" providerId="ADAL" clId="{F23DE9D9-1A26-49C8-9F09-336B1ECBB71E}" dt="2025-04-15T14:40:55.808" v="17" actId="20577"/>
        <pc:sldMkLst>
          <pc:docMk/>
          <pc:sldMk cId="1963059580" sldId="382"/>
        </pc:sldMkLst>
        <pc:spChg chg="mod">
          <ac:chgData name="Jessica Baker" userId="ec6199f2-1393-4d61-bf43-949919d0f5dc" providerId="ADAL" clId="{F23DE9D9-1A26-49C8-9F09-336B1ECBB71E}" dt="2025-04-15T14:40:55.808" v="17" actId="20577"/>
          <ac:spMkLst>
            <pc:docMk/>
            <pc:sldMk cId="1963059580" sldId="382"/>
            <ac:spMk id="2" creationId="{86013EA4-0EF8-E2F1-F061-932660817683}"/>
          </ac:spMkLst>
        </pc:spChg>
      </pc:sldChg>
      <pc:sldChg chg="modSp mod">
        <pc:chgData name="Jessica Baker" userId="ec6199f2-1393-4d61-bf43-949919d0f5dc" providerId="ADAL" clId="{F23DE9D9-1A26-49C8-9F09-336B1ECBB71E}" dt="2025-04-15T14:42:25.859" v="22" actId="20577"/>
        <pc:sldMkLst>
          <pc:docMk/>
          <pc:sldMk cId="3931135475" sldId="388"/>
        </pc:sldMkLst>
        <pc:spChg chg="mod">
          <ac:chgData name="Jessica Baker" userId="ec6199f2-1393-4d61-bf43-949919d0f5dc" providerId="ADAL" clId="{F23DE9D9-1A26-49C8-9F09-336B1ECBB71E}" dt="2025-04-15T14:42:25.859" v="22" actId="20577"/>
          <ac:spMkLst>
            <pc:docMk/>
            <pc:sldMk cId="3931135475" sldId="388"/>
            <ac:spMk id="2" creationId="{9ABB0509-187A-8E3B-28F5-E57356BB1001}"/>
          </ac:spMkLst>
        </pc:spChg>
      </pc:sldChg>
      <pc:sldChg chg="modSp mod">
        <pc:chgData name="Jessica Baker" userId="ec6199f2-1393-4d61-bf43-949919d0f5dc" providerId="ADAL" clId="{F23DE9D9-1A26-49C8-9F09-336B1ECBB71E}" dt="2025-04-15T14:42:55.505" v="23" actId="20577"/>
        <pc:sldMkLst>
          <pc:docMk/>
          <pc:sldMk cId="4132200991" sldId="389"/>
        </pc:sldMkLst>
        <pc:spChg chg="mod">
          <ac:chgData name="Jessica Baker" userId="ec6199f2-1393-4d61-bf43-949919d0f5dc" providerId="ADAL" clId="{F23DE9D9-1A26-49C8-9F09-336B1ECBB71E}" dt="2025-04-15T14:42:55.505" v="23" actId="20577"/>
          <ac:spMkLst>
            <pc:docMk/>
            <pc:sldMk cId="4132200991" sldId="389"/>
            <ac:spMk id="2" creationId="{4B5009C1-3B75-A6BE-C620-333946070FA3}"/>
          </ac:spMkLst>
        </pc:spChg>
      </pc:sldChg>
      <pc:sldChg chg="modSp">
        <pc:chgData name="Jessica Baker" userId="ec6199f2-1393-4d61-bf43-949919d0f5dc" providerId="ADAL" clId="{F23DE9D9-1A26-49C8-9F09-336B1ECBB71E}" dt="2025-04-15T14:43:26.709" v="32" actId="20577"/>
        <pc:sldMkLst>
          <pc:docMk/>
          <pc:sldMk cId="2857031427" sldId="390"/>
        </pc:sldMkLst>
        <pc:spChg chg="mod">
          <ac:chgData name="Jessica Baker" userId="ec6199f2-1393-4d61-bf43-949919d0f5dc" providerId="ADAL" clId="{F23DE9D9-1A26-49C8-9F09-336B1ECBB71E}" dt="2025-04-15T14:43:26.709" v="32" actId="20577"/>
          <ac:spMkLst>
            <pc:docMk/>
            <pc:sldMk cId="2857031427" sldId="390"/>
            <ac:spMk id="2" creationId="{EB2C54AC-4207-34D6-6931-5A7A5DFBE690}"/>
          </ac:spMkLst>
        </pc:spChg>
      </pc:sldChg>
      <pc:sldChg chg="modSp mod">
        <pc:chgData name="Jessica Baker" userId="ec6199f2-1393-4d61-bf43-949919d0f5dc" providerId="ADAL" clId="{F23DE9D9-1A26-49C8-9F09-336B1ECBB71E}" dt="2025-04-15T14:41:14.533" v="19" actId="20577"/>
        <pc:sldMkLst>
          <pc:docMk/>
          <pc:sldMk cId="1853876214" sldId="397"/>
        </pc:sldMkLst>
        <pc:spChg chg="mod">
          <ac:chgData name="Jessica Baker" userId="ec6199f2-1393-4d61-bf43-949919d0f5dc" providerId="ADAL" clId="{F23DE9D9-1A26-49C8-9F09-336B1ECBB71E}" dt="2025-04-15T14:41:14.533" v="19" actId="20577"/>
          <ac:spMkLst>
            <pc:docMk/>
            <pc:sldMk cId="1853876214" sldId="397"/>
            <ac:spMk id="2" creationId="{EA2E0642-4D8C-1F6F-BE68-6ED45D321EA0}"/>
          </ac:spMkLst>
        </pc:spChg>
      </pc:sldChg>
      <pc:sldChg chg="modSp mod">
        <pc:chgData name="Jessica Baker" userId="ec6199f2-1393-4d61-bf43-949919d0f5dc" providerId="ADAL" clId="{F23DE9D9-1A26-49C8-9F09-336B1ECBB71E}" dt="2025-04-15T14:44:33.984" v="33" actId="20577"/>
        <pc:sldMkLst>
          <pc:docMk/>
          <pc:sldMk cId="3383408851" sldId="398"/>
        </pc:sldMkLst>
        <pc:spChg chg="mod">
          <ac:chgData name="Jessica Baker" userId="ec6199f2-1393-4d61-bf43-949919d0f5dc" providerId="ADAL" clId="{F23DE9D9-1A26-49C8-9F09-336B1ECBB71E}" dt="2025-04-15T14:44:33.984" v="33" actId="20577"/>
          <ac:spMkLst>
            <pc:docMk/>
            <pc:sldMk cId="3383408851" sldId="398"/>
            <ac:spMk id="2" creationId="{167F87AA-CA3F-925E-1636-981017B92C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7</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lnSpcReduction="10000"/>
          </a:bodyPr>
          <a:lstStyle/>
          <a:p>
            <a:r>
              <a:rPr lang="en-US" sz="1600" dirty="0">
                <a:solidFill>
                  <a:srgbClr val="253746"/>
                </a:solidFill>
                <a:latin typeface="Noto Sans"/>
                <a:ea typeface="Noto Sans"/>
                <a:cs typeface="Noto Sans"/>
              </a:rPr>
              <a:t>Module 2.3 (Effective Communication: Communicating Clearly and Respectfully in Different Settings) - Continued</a:t>
            </a:r>
            <a:endParaRPr lang="en-US" sz="1600" dirty="0">
              <a:solidFill>
                <a:srgbClr val="253746"/>
              </a:solidFill>
            </a:endParaRPr>
          </a:p>
          <a:p>
            <a:r>
              <a:rPr lang="en-US" sz="1600" dirty="0">
                <a:solidFill>
                  <a:srgbClr val="253746"/>
                </a:solidFill>
                <a:latin typeface="Noto Sans"/>
                <a:ea typeface="Noto Sans"/>
                <a:cs typeface="Noto Sans"/>
              </a:rPr>
              <a:t>Module 2.4 (Conflict Resolution: Developing Strategies for Managing Conflict and De-escalating Challenging Situations)</a:t>
            </a:r>
          </a:p>
          <a:p>
            <a:endParaRPr lang="en-US" sz="1100" dirty="0"/>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F69E84-4A70-1D14-3312-A6746F69B919}"/>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Write a reason</a:t>
            </a:r>
            <a:r>
              <a:rPr lang="en-US" b="1" dirty="0">
                <a:latin typeface="Noto Sans"/>
                <a:ea typeface="Noto Sans"/>
                <a:cs typeface="Noto Sans"/>
              </a:rPr>
              <a:t> why respect in communication is important</a:t>
            </a:r>
            <a:r>
              <a:rPr lang="en-US" dirty="0">
                <a:latin typeface="Noto Sans"/>
                <a:ea typeface="Noto Sans"/>
                <a:cs typeface="Noto Sans"/>
              </a:rPr>
              <a:t> on a Post-it note. Try to do this at least 3 times. </a:t>
            </a:r>
            <a:endParaRPr lang="en-US" dirty="0"/>
          </a:p>
          <a:p>
            <a:r>
              <a:rPr lang="en-US" dirty="0">
                <a:latin typeface="Noto Sans"/>
                <a:ea typeface="Noto Sans"/>
                <a:cs typeface="Noto Sans"/>
              </a:rPr>
              <a:t>When finished, come stick it on the board.</a:t>
            </a:r>
            <a:endParaRPr lang="en-US"/>
          </a:p>
        </p:txBody>
      </p:sp>
      <p:sp>
        <p:nvSpPr>
          <p:cNvPr id="3" name="Title 2">
            <a:extLst>
              <a:ext uri="{FF2B5EF4-FFF2-40B4-BE49-F238E27FC236}">
                <a16:creationId xmlns:a16="http://schemas.microsoft.com/office/drawing/2014/main" id="{D5543D83-7B31-B3CD-2474-E3C6C3401616}"/>
              </a:ext>
            </a:extLst>
          </p:cNvPr>
          <p:cNvSpPr>
            <a:spLocks noGrp="1"/>
          </p:cNvSpPr>
          <p:nvPr>
            <p:ph type="title"/>
          </p:nvPr>
        </p:nvSpPr>
        <p:spPr/>
        <p:txBody>
          <a:bodyPr/>
          <a:lstStyle/>
          <a:p>
            <a:r>
              <a:rPr lang="en-US" dirty="0">
                <a:latin typeface="Noto Sans"/>
                <a:ea typeface="Noto Sans"/>
                <a:cs typeface="Noto Sans"/>
              </a:rPr>
              <a:t>Why is respect important in communication?</a:t>
            </a:r>
            <a:endParaRPr lang="en-US" dirty="0"/>
          </a:p>
        </p:txBody>
      </p:sp>
    </p:spTree>
    <p:extLst>
      <p:ext uri="{BB962C8B-B14F-4D97-AF65-F5344CB8AC3E}">
        <p14:creationId xmlns:p14="http://schemas.microsoft.com/office/powerpoint/2010/main" val="1937160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2C54AC-4207-34D6-6931-5A7A5DFBE690}"/>
              </a:ext>
            </a:extLst>
          </p:cNvPr>
          <p:cNvSpPr>
            <a:spLocks noGrp="1"/>
          </p:cNvSpPr>
          <p:nvPr>
            <p:ph idx="1"/>
          </p:nvPr>
        </p:nvSpPr>
        <p:spPr>
          <a:xfrm>
            <a:off x="370506" y="951910"/>
            <a:ext cx="4364250" cy="3465857"/>
          </a:xfrm>
        </p:spPr>
        <p:txBody>
          <a:bodyPr vert="horz" lIns="91440" tIns="45720" rIns="91440" bIns="45720" rtlCol="0" anchor="t">
            <a:normAutofit lnSpcReduction="10000"/>
          </a:bodyPr>
          <a:lstStyle/>
          <a:p>
            <a:endParaRPr lang="en-US" sz="2000" i="1" dirty="0">
              <a:latin typeface="Noto Sans"/>
              <a:ea typeface="Noto Sans"/>
              <a:cs typeface="Noto Sans"/>
            </a:endParaRPr>
          </a:p>
          <a:p>
            <a:r>
              <a:rPr lang="en-US" sz="2000" dirty="0">
                <a:latin typeface="Noto Sans"/>
                <a:ea typeface="Noto Sans"/>
                <a:cs typeface="Noto Sans"/>
              </a:rPr>
              <a:t>Acknowledge differences and show openness to different perspectives.</a:t>
            </a:r>
          </a:p>
          <a:p>
            <a:r>
              <a:rPr lang="en-US" sz="2000" dirty="0">
                <a:latin typeface="Noto Sans"/>
                <a:ea typeface="Noto Sans"/>
                <a:cs typeface="Noto Sans"/>
              </a:rPr>
              <a:t>Avoid assumptions or judgments.</a:t>
            </a:r>
          </a:p>
          <a:p>
            <a:r>
              <a:rPr lang="en-US" sz="2000" dirty="0">
                <a:latin typeface="Noto Sans"/>
                <a:ea typeface="Noto Sans"/>
                <a:cs typeface="Noto Sans"/>
              </a:rPr>
              <a:t>Use inclusive language that respects gender, culture, and identity.</a:t>
            </a:r>
          </a:p>
          <a:p>
            <a:r>
              <a:rPr lang="en-US" sz="2000" dirty="0">
                <a:latin typeface="Noto Sans"/>
                <a:ea typeface="Noto Sans"/>
                <a:cs typeface="Noto Sans"/>
              </a:rPr>
              <a:t>Respect personal boundaries and communication preferences.</a:t>
            </a:r>
          </a:p>
          <a:p>
            <a:endParaRPr lang="en-US" sz="2000" i="1" dirty="0">
              <a:latin typeface="Noto Sans"/>
              <a:ea typeface="Noto Sans"/>
              <a:cs typeface="Noto Sans"/>
            </a:endParaRPr>
          </a:p>
        </p:txBody>
      </p:sp>
      <p:sp>
        <p:nvSpPr>
          <p:cNvPr id="3" name="Title 2">
            <a:extLst>
              <a:ext uri="{FF2B5EF4-FFF2-40B4-BE49-F238E27FC236}">
                <a16:creationId xmlns:a16="http://schemas.microsoft.com/office/drawing/2014/main" id="{5AE529BE-71D0-E736-C26F-BFDE55FB8BB7}"/>
              </a:ext>
            </a:extLst>
          </p:cNvPr>
          <p:cNvSpPr>
            <a:spLocks noGrp="1"/>
          </p:cNvSpPr>
          <p:nvPr>
            <p:ph type="title"/>
          </p:nvPr>
        </p:nvSpPr>
        <p:spPr/>
        <p:txBody>
          <a:bodyPr>
            <a:normAutofit/>
          </a:bodyPr>
          <a:lstStyle/>
          <a:p>
            <a:r>
              <a:rPr lang="en-US" dirty="0">
                <a:latin typeface="Noto Sans"/>
                <a:ea typeface="Noto Sans"/>
                <a:cs typeface="Noto Sans"/>
              </a:rPr>
              <a:t>Importance of Respect in Communication</a:t>
            </a:r>
            <a:endParaRPr lang="en-US" dirty="0"/>
          </a:p>
        </p:txBody>
      </p:sp>
      <p:pic>
        <p:nvPicPr>
          <p:cNvPr id="4" name="Picture 3" descr="Communicate respectfully | Blog | viesure">
            <a:extLst>
              <a:ext uri="{FF2B5EF4-FFF2-40B4-BE49-F238E27FC236}">
                <a16:creationId xmlns:a16="http://schemas.microsoft.com/office/drawing/2014/main" id="{063CE30F-C224-6B6D-CDD1-B687BC29487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197033" y="1286961"/>
            <a:ext cx="3054245" cy="3066755"/>
          </a:xfrm>
          <a:prstGeom prst="rect">
            <a:avLst/>
          </a:prstGeom>
        </p:spPr>
      </p:pic>
    </p:spTree>
    <p:extLst>
      <p:ext uri="{BB962C8B-B14F-4D97-AF65-F5344CB8AC3E}">
        <p14:creationId xmlns:p14="http://schemas.microsoft.com/office/powerpoint/2010/main" val="285703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E262D4-7A52-A7D8-BE8A-4B4AA097D82E}"/>
              </a:ext>
            </a:extLst>
          </p:cNvPr>
          <p:cNvSpPr>
            <a:spLocks noGrp="1"/>
          </p:cNvSpPr>
          <p:nvPr>
            <p:ph idx="1"/>
          </p:nvPr>
        </p:nvSpPr>
        <p:spPr>
          <a:xfrm>
            <a:off x="435613" y="1154864"/>
            <a:ext cx="4710897" cy="3241201"/>
          </a:xfrm>
        </p:spPr>
        <p:txBody>
          <a:bodyPr vert="horz" lIns="91440" tIns="45720" rIns="91440" bIns="45720" rtlCol="0" anchor="t">
            <a:normAutofit fontScale="92500" lnSpcReduction="20000"/>
          </a:bodyPr>
          <a:lstStyle/>
          <a:p>
            <a:r>
              <a:rPr lang="en-US" sz="1600" dirty="0">
                <a:latin typeface="Noto Sans"/>
                <a:ea typeface="Noto Sans"/>
                <a:cs typeface="Noto Sans"/>
              </a:rPr>
              <a:t>We talked about person-first language in Module 1, and I'm sure you've heard (or already use) other inclusive language related to gender, culture, and identity. </a:t>
            </a:r>
            <a:r>
              <a:rPr lang="en-US" sz="1600" b="1" dirty="0">
                <a:latin typeface="Noto Sans"/>
                <a:ea typeface="Noto Sans"/>
                <a:cs typeface="Noto Sans"/>
              </a:rPr>
              <a:t>Let's create a list together! </a:t>
            </a:r>
          </a:p>
          <a:p>
            <a:r>
              <a:rPr lang="en-US" sz="1600" dirty="0">
                <a:latin typeface="Noto Sans"/>
                <a:ea typeface="Noto Sans"/>
                <a:cs typeface="Noto Sans"/>
              </a:rPr>
              <a:t>On the Post-it notes, write as many examples as possible related to using inclusive language. </a:t>
            </a:r>
          </a:p>
          <a:p>
            <a:pPr lvl="1" indent="-228600">
              <a:buFont typeface="Courier New" panose="020B0604020202020204" pitchFamily="34" charset="0"/>
              <a:buChar char="o"/>
            </a:pPr>
            <a:r>
              <a:rPr lang="en-US" sz="1600" dirty="0">
                <a:latin typeface="Noto Sans"/>
                <a:ea typeface="Noto Sans"/>
                <a:cs typeface="Noto Sans"/>
              </a:rPr>
              <a:t>For example, someone could/should write an example of person-first language (‘a person facing homelessness’ vs. ‘a homeless person’.)</a:t>
            </a:r>
          </a:p>
          <a:p>
            <a:endParaRPr lang="en-US" sz="1600" dirty="0"/>
          </a:p>
          <a:p>
            <a:r>
              <a:rPr lang="en-US" sz="1600" dirty="0">
                <a:latin typeface="Noto Sans"/>
                <a:ea typeface="Noto Sans"/>
                <a:cs typeface="Noto Sans"/>
              </a:rPr>
              <a:t>Once complete,  go to the front of the board and stick Post-it on the board. We will debrief together soon!</a:t>
            </a:r>
          </a:p>
          <a:p>
            <a:endParaRPr lang="en-US" sz="1100" dirty="0"/>
          </a:p>
          <a:p>
            <a:endParaRPr lang="en-US" b="1" dirty="0"/>
          </a:p>
        </p:txBody>
      </p:sp>
      <p:sp>
        <p:nvSpPr>
          <p:cNvPr id="3" name="Title 2">
            <a:extLst>
              <a:ext uri="{FF2B5EF4-FFF2-40B4-BE49-F238E27FC236}">
                <a16:creationId xmlns:a16="http://schemas.microsoft.com/office/drawing/2014/main" id="{DA323E54-33F6-FC4C-3F4E-92924D94DF17}"/>
              </a:ext>
            </a:extLst>
          </p:cNvPr>
          <p:cNvSpPr>
            <a:spLocks noGrp="1"/>
          </p:cNvSpPr>
          <p:nvPr>
            <p:ph type="title"/>
          </p:nvPr>
        </p:nvSpPr>
        <p:spPr/>
        <p:txBody>
          <a:bodyPr/>
          <a:lstStyle/>
          <a:p>
            <a:r>
              <a:rPr lang="en-US" dirty="0">
                <a:latin typeface="Noto Sans"/>
                <a:ea typeface="Noto Sans"/>
                <a:cs typeface="Noto Sans"/>
              </a:rPr>
              <a:t>Inclusive Language – Let's review!</a:t>
            </a:r>
            <a:endParaRPr lang="en-US" dirty="0"/>
          </a:p>
        </p:txBody>
      </p:sp>
      <p:pic>
        <p:nvPicPr>
          <p:cNvPr id="4" name="Picture 3" descr="Inclusive Language - Amara Accessibility Media">
            <a:extLst>
              <a:ext uri="{FF2B5EF4-FFF2-40B4-BE49-F238E27FC236}">
                <a16:creationId xmlns:a16="http://schemas.microsoft.com/office/drawing/2014/main" id="{816F4B7E-4DA2-CD6E-2994-E7FAAE8DD4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5970" y="1858098"/>
            <a:ext cx="4038117" cy="2266467"/>
          </a:xfrm>
          <a:prstGeom prst="rect">
            <a:avLst/>
          </a:prstGeom>
        </p:spPr>
      </p:pic>
    </p:spTree>
    <p:extLst>
      <p:ext uri="{BB962C8B-B14F-4D97-AF65-F5344CB8AC3E}">
        <p14:creationId xmlns:p14="http://schemas.microsoft.com/office/powerpoint/2010/main" val="3509271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34B25C-3593-C6B9-56D6-E1D98A9A0117}"/>
              </a:ext>
            </a:extLst>
          </p:cNvPr>
          <p:cNvSpPr>
            <a:spLocks noGrp="1"/>
          </p:cNvSpPr>
          <p:nvPr>
            <p:ph idx="1"/>
          </p:nvPr>
        </p:nvSpPr>
        <p:spPr>
          <a:xfrm>
            <a:off x="276461" y="1002947"/>
            <a:ext cx="4551744" cy="3617377"/>
          </a:xfrm>
        </p:spPr>
        <p:txBody>
          <a:bodyPr vert="horz" lIns="91440" tIns="45720" rIns="91440" bIns="45720" rtlCol="0" anchor="t">
            <a:normAutofit lnSpcReduction="10000"/>
          </a:bodyPr>
          <a:lstStyle/>
          <a:p>
            <a:endParaRPr lang="en-US" sz="1400" b="1" dirty="0">
              <a:solidFill>
                <a:srgbClr val="1B1C1D"/>
              </a:solidFill>
              <a:latin typeface="Aptos"/>
            </a:endParaRPr>
          </a:p>
          <a:p>
            <a:pPr lvl="1">
              <a:buFont typeface="System Font Regular" panose="020B0604020202020204" pitchFamily="34" charset="0"/>
              <a:buChar char="–"/>
            </a:pPr>
            <a:r>
              <a:rPr lang="en-US" sz="1800" b="1" dirty="0">
                <a:latin typeface="Noto Sans"/>
                <a:ea typeface="Noto Sans"/>
                <a:cs typeface="Noto Sans"/>
              </a:rPr>
              <a:t>Collaboration:</a:t>
            </a:r>
            <a:r>
              <a:rPr lang="en-US" sz="1800" dirty="0">
                <a:latin typeface="Noto Sans"/>
                <a:ea typeface="Noto Sans"/>
                <a:cs typeface="Noto Sans"/>
              </a:rPr>
              <a:t> Strengthens team dynamics and productivity.</a:t>
            </a:r>
          </a:p>
          <a:p>
            <a:pPr lvl="1">
              <a:buFont typeface="System Font Regular" panose="020B0604020202020204" pitchFamily="34" charset="0"/>
              <a:buChar char="–"/>
            </a:pPr>
            <a:r>
              <a:rPr lang="en-US" sz="1800" b="1" dirty="0">
                <a:latin typeface="Noto Sans"/>
                <a:ea typeface="Noto Sans"/>
                <a:cs typeface="Noto Sans"/>
              </a:rPr>
              <a:t>Conflict Resolution:</a:t>
            </a:r>
            <a:r>
              <a:rPr lang="en-US" sz="1800" dirty="0">
                <a:latin typeface="Noto Sans"/>
                <a:ea typeface="Noto Sans"/>
                <a:cs typeface="Noto Sans"/>
              </a:rPr>
              <a:t> Encourages constructive dialogue to address disagreements.</a:t>
            </a:r>
          </a:p>
          <a:p>
            <a:pPr lvl="1">
              <a:buFont typeface="System Font Regular" panose="020B0604020202020204" pitchFamily="34" charset="0"/>
              <a:buChar char="–"/>
            </a:pPr>
            <a:r>
              <a:rPr lang="en-US" sz="1800" b="1" dirty="0">
                <a:latin typeface="Noto Sans"/>
                <a:ea typeface="Noto Sans"/>
                <a:cs typeface="Noto Sans"/>
              </a:rPr>
              <a:t>Leadership:</a:t>
            </a:r>
            <a:r>
              <a:rPr lang="en-US" sz="1800" dirty="0">
                <a:latin typeface="Noto Sans"/>
                <a:ea typeface="Noto Sans"/>
                <a:cs typeface="Noto Sans"/>
              </a:rPr>
              <a:t> Builds trust and inspires confidence among team members.</a:t>
            </a:r>
          </a:p>
          <a:p>
            <a:pPr lvl="1">
              <a:buFont typeface="System Font Regular" panose="020B0604020202020204" pitchFamily="34" charset="0"/>
              <a:buChar char="–"/>
            </a:pPr>
            <a:r>
              <a:rPr lang="en-US" sz="1800" b="1" dirty="0">
                <a:latin typeface="Noto Sans"/>
                <a:ea typeface="Noto Sans"/>
                <a:cs typeface="Noto Sans"/>
              </a:rPr>
              <a:t>Inclusivity:</a:t>
            </a:r>
            <a:r>
              <a:rPr lang="en-US" sz="1800" dirty="0">
                <a:latin typeface="Noto Sans"/>
                <a:ea typeface="Noto Sans"/>
                <a:cs typeface="Noto Sans"/>
              </a:rPr>
              <a:t> Fosters an environment where all voices are valued.</a:t>
            </a:r>
          </a:p>
          <a:p>
            <a:endParaRPr lang="en-US" sz="2000" dirty="0"/>
          </a:p>
        </p:txBody>
      </p:sp>
      <p:sp>
        <p:nvSpPr>
          <p:cNvPr id="3" name="Title 2">
            <a:extLst>
              <a:ext uri="{FF2B5EF4-FFF2-40B4-BE49-F238E27FC236}">
                <a16:creationId xmlns:a16="http://schemas.microsoft.com/office/drawing/2014/main" id="{EE72FA34-35DA-1AAE-68E9-502F1325D30F}"/>
              </a:ext>
            </a:extLst>
          </p:cNvPr>
          <p:cNvSpPr>
            <a:spLocks noGrp="1"/>
          </p:cNvSpPr>
          <p:nvPr>
            <p:ph type="title"/>
          </p:nvPr>
        </p:nvSpPr>
        <p:spPr/>
        <p:txBody>
          <a:bodyPr/>
          <a:lstStyle/>
          <a:p>
            <a:r>
              <a:rPr lang="en-US" dirty="0"/>
              <a:t>Effective Communication in the Workplace</a:t>
            </a:r>
          </a:p>
        </p:txBody>
      </p:sp>
      <p:pic>
        <p:nvPicPr>
          <p:cNvPr id="5" name="Picture 4" descr="15 Easy Rules for Effective Communication in the Workplace">
            <a:extLst>
              <a:ext uri="{FF2B5EF4-FFF2-40B4-BE49-F238E27FC236}">
                <a16:creationId xmlns:a16="http://schemas.microsoft.com/office/drawing/2014/main" id="{15D8B682-4367-26C2-DF0A-DF3A83AB2181}"/>
              </a:ext>
            </a:extLst>
          </p:cNvPr>
          <p:cNvPicPr>
            <a:picLocks noChangeAspect="1"/>
          </p:cNvPicPr>
          <p:nvPr/>
        </p:nvPicPr>
        <p:blipFill>
          <a:blip r:embed="rId2" cstate="screen">
            <a:extLst>
              <a:ext uri="{28A0092B-C50C-407E-A947-70E740481C1C}">
                <a14:useLocalDpi xmlns:a14="http://schemas.microsoft.com/office/drawing/2010/main"/>
              </a:ext>
            </a:extLst>
          </a:blip>
          <a:srcRect l="8862" t="751" r="7150" b="1006"/>
          <a:stretch/>
        </p:blipFill>
        <p:spPr>
          <a:xfrm>
            <a:off x="4721144" y="1517977"/>
            <a:ext cx="3796532" cy="2581608"/>
          </a:xfrm>
          <a:prstGeom prst="rect">
            <a:avLst/>
          </a:prstGeom>
        </p:spPr>
      </p:pic>
    </p:spTree>
    <p:extLst>
      <p:ext uri="{BB962C8B-B14F-4D97-AF65-F5344CB8AC3E}">
        <p14:creationId xmlns:p14="http://schemas.microsoft.com/office/powerpoint/2010/main" val="3720879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7F87AA-CA3F-925E-1636-981017B92C00}"/>
              </a:ext>
            </a:extLst>
          </p:cNvPr>
          <p:cNvSpPr>
            <a:spLocks noGrp="1"/>
          </p:cNvSpPr>
          <p:nvPr>
            <p:ph idx="1"/>
          </p:nvPr>
        </p:nvSpPr>
        <p:spPr/>
        <p:txBody>
          <a:bodyPr vert="horz" lIns="91440" tIns="45720" rIns="91440" bIns="45720" rtlCol="0" anchor="t">
            <a:normAutofit/>
          </a:bodyPr>
          <a:lstStyle/>
          <a:p>
            <a:r>
              <a:rPr lang="en-US" sz="2000" i="1" dirty="0">
                <a:latin typeface="Noto Sans"/>
                <a:ea typeface="Noto Sans"/>
                <a:cs typeface="Noto Sans"/>
              </a:rPr>
              <a:t>How can non-verbal communication (tone, gestures, facial expressions) enhance or hinder clarity? How might these vary across cultures?</a:t>
            </a:r>
            <a:endParaRPr lang="en-US" sz="2000" dirty="0">
              <a:latin typeface="Noto Sans"/>
              <a:ea typeface="Noto Sans"/>
              <a:cs typeface="Noto Sans"/>
            </a:endParaRPr>
          </a:p>
          <a:p>
            <a:endParaRPr lang="en-US" sz="2000" dirty="0">
              <a:latin typeface="Noto Sans"/>
            </a:endParaRPr>
          </a:p>
          <a:p>
            <a:r>
              <a:rPr lang="en-US" sz="2000" i="1" dirty="0">
                <a:latin typeface="Noto Sans"/>
                <a:ea typeface="Noto Sans"/>
                <a:cs typeface="Noto Sans"/>
              </a:rPr>
              <a:t>Why is adaptability important in communication?</a:t>
            </a:r>
            <a:endParaRPr lang="en-US" sz="2000" dirty="0">
              <a:latin typeface="Noto Sans"/>
              <a:ea typeface="Noto Sans"/>
              <a:cs typeface="Noto Sans"/>
            </a:endParaRPr>
          </a:p>
          <a:p>
            <a:endParaRPr lang="en-US" dirty="0"/>
          </a:p>
        </p:txBody>
      </p:sp>
      <p:sp>
        <p:nvSpPr>
          <p:cNvPr id="3" name="Title 2">
            <a:extLst>
              <a:ext uri="{FF2B5EF4-FFF2-40B4-BE49-F238E27FC236}">
                <a16:creationId xmlns:a16="http://schemas.microsoft.com/office/drawing/2014/main" id="{28807B41-A787-D1E7-85EA-030ACE03576B}"/>
              </a:ext>
            </a:extLst>
          </p:cNvPr>
          <p:cNvSpPr>
            <a:spLocks noGrp="1"/>
          </p:cNvSpPr>
          <p:nvPr>
            <p:ph type="title"/>
          </p:nvPr>
        </p:nvSpPr>
        <p:spPr/>
        <p:txBody>
          <a:bodyPr/>
          <a:lstStyle/>
          <a:p>
            <a:r>
              <a:rPr lang="en-US" dirty="0">
                <a:latin typeface="Noto Sans"/>
                <a:ea typeface="Noto Sans"/>
                <a:cs typeface="Noto Sans"/>
              </a:rPr>
              <a:t>Group Discussion</a:t>
            </a:r>
            <a:endParaRPr lang="en-US" dirty="0"/>
          </a:p>
        </p:txBody>
      </p:sp>
    </p:spTree>
    <p:extLst>
      <p:ext uri="{BB962C8B-B14F-4D97-AF65-F5344CB8AC3E}">
        <p14:creationId xmlns:p14="http://schemas.microsoft.com/office/powerpoint/2010/main" val="3383408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282304"/>
            <a:ext cx="7461330" cy="1544531"/>
          </a:xfrm>
        </p:spPr>
        <p:txBody>
          <a:bodyPr/>
          <a:lstStyle/>
          <a:p>
            <a:r>
              <a:rPr lang="en-US" dirty="0">
                <a:latin typeface="Noto Sans"/>
                <a:ea typeface="Noto Sans"/>
                <a:cs typeface="Noto Sans"/>
              </a:rPr>
              <a:t>Module 2.4 - Conflict Resolution</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830650"/>
            <a:ext cx="4545958"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Developing Strategies for Managing Conflict and De-escalating Challenging Situations</a:t>
            </a:r>
            <a:endParaRPr lang="en-US" sz="1500"/>
          </a:p>
        </p:txBody>
      </p:sp>
    </p:spTree>
    <p:extLst>
      <p:ext uri="{BB962C8B-B14F-4D97-AF65-F5344CB8AC3E}">
        <p14:creationId xmlns:p14="http://schemas.microsoft.com/office/powerpoint/2010/main" val="2249093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92C6F3-1FF8-243E-289E-D8EEA572505E}"/>
              </a:ext>
            </a:extLst>
          </p:cNvPr>
          <p:cNvSpPr>
            <a:spLocks noGrp="1"/>
          </p:cNvSpPr>
          <p:nvPr>
            <p:ph idx="1"/>
          </p:nvPr>
        </p:nvSpPr>
        <p:spPr>
          <a:xfrm>
            <a:off x="384974" y="1285079"/>
            <a:ext cx="4399827" cy="3241201"/>
          </a:xfrm>
        </p:spPr>
        <p:txBody>
          <a:bodyPr vert="horz" lIns="91440" tIns="45720" rIns="91440" bIns="45720" rtlCol="0" anchor="t">
            <a:normAutofit lnSpcReduction="10000"/>
          </a:bodyPr>
          <a:lstStyle/>
          <a:p>
            <a:r>
              <a:rPr lang="en-US" b="1" dirty="0">
                <a:latin typeface="Noto Sans"/>
                <a:ea typeface="Noto Sans"/>
                <a:cs typeface="Noto Sans"/>
              </a:rPr>
              <a:t>Conflict Resolution:</a:t>
            </a:r>
            <a:r>
              <a:rPr lang="en-US" dirty="0">
                <a:latin typeface="Noto Sans"/>
                <a:ea typeface="Noto Sans"/>
                <a:cs typeface="Noto Sans"/>
              </a:rPr>
              <a:t> The process of addressing disputes and finding mutually acceptable solutions while maintaining respect and understanding among all parties.</a:t>
            </a:r>
          </a:p>
          <a:p>
            <a:endParaRPr lang="en-US" dirty="0"/>
          </a:p>
          <a:p>
            <a:r>
              <a:rPr lang="en-US" b="1" dirty="0">
                <a:latin typeface="Noto Sans"/>
                <a:ea typeface="Noto Sans"/>
                <a:cs typeface="Noto Sans"/>
              </a:rPr>
              <a:t>Building Rapport:</a:t>
            </a:r>
            <a:r>
              <a:rPr lang="en-US" dirty="0">
                <a:latin typeface="Noto Sans"/>
                <a:ea typeface="Noto Sans"/>
                <a:cs typeface="Noto Sans"/>
              </a:rPr>
              <a:t> Creating a trusting, respectful, and empathetic connection with others, particularly those experiencing mental health challenges.</a:t>
            </a:r>
          </a:p>
          <a:p>
            <a:endParaRPr lang="en-US" dirty="0"/>
          </a:p>
        </p:txBody>
      </p:sp>
      <p:sp>
        <p:nvSpPr>
          <p:cNvPr id="3" name="Title 2">
            <a:extLst>
              <a:ext uri="{FF2B5EF4-FFF2-40B4-BE49-F238E27FC236}">
                <a16:creationId xmlns:a16="http://schemas.microsoft.com/office/drawing/2014/main" id="{86BD29D0-515E-1831-7654-B4BD96932DED}"/>
              </a:ext>
            </a:extLst>
          </p:cNvPr>
          <p:cNvSpPr>
            <a:spLocks noGrp="1"/>
          </p:cNvSpPr>
          <p:nvPr>
            <p:ph type="title"/>
          </p:nvPr>
        </p:nvSpPr>
        <p:spPr/>
        <p:txBody>
          <a:bodyPr/>
          <a:lstStyle/>
          <a:p>
            <a:r>
              <a:rPr lang="en-US" dirty="0">
                <a:latin typeface="Noto Sans"/>
                <a:ea typeface="Noto Sans"/>
                <a:cs typeface="Noto Sans"/>
              </a:rPr>
              <a:t>Conflict Resolution and Rapport Building</a:t>
            </a:r>
            <a:endParaRPr lang="en-US" dirty="0"/>
          </a:p>
        </p:txBody>
      </p:sp>
      <p:pic>
        <p:nvPicPr>
          <p:cNvPr id="4" name="Picture 3" descr="Rapport Building Activities [25 Virtual &amp; In-Person Games]">
            <a:extLst>
              <a:ext uri="{FF2B5EF4-FFF2-40B4-BE49-F238E27FC236}">
                <a16:creationId xmlns:a16="http://schemas.microsoft.com/office/drawing/2014/main" id="{50A584ED-C335-ED75-7249-583D8A6118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45885" y="1391735"/>
            <a:ext cx="3824229" cy="2041727"/>
          </a:xfrm>
          <a:prstGeom prst="rect">
            <a:avLst/>
          </a:prstGeom>
        </p:spPr>
      </p:pic>
    </p:spTree>
    <p:extLst>
      <p:ext uri="{BB962C8B-B14F-4D97-AF65-F5344CB8AC3E}">
        <p14:creationId xmlns:p14="http://schemas.microsoft.com/office/powerpoint/2010/main" val="3249678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97FAE-7095-09F5-EE26-FB94DDEBFDD2}"/>
              </a:ext>
            </a:extLst>
          </p:cNvPr>
          <p:cNvSpPr>
            <a:spLocks noGrp="1"/>
          </p:cNvSpPr>
          <p:nvPr>
            <p:ph idx="1"/>
          </p:nvPr>
        </p:nvSpPr>
        <p:spPr/>
        <p:txBody>
          <a:bodyPr vert="horz" lIns="91440" tIns="45720" rIns="91440" bIns="45720" rtlCol="0" anchor="t">
            <a:normAutofit/>
          </a:bodyPr>
          <a:lstStyle/>
          <a:p>
            <a:r>
              <a:rPr lang="en-US" dirty="0"/>
              <a:t>Let's brainstorm!</a:t>
            </a:r>
          </a:p>
        </p:txBody>
      </p:sp>
      <p:sp>
        <p:nvSpPr>
          <p:cNvPr id="3" name="Title 2">
            <a:extLst>
              <a:ext uri="{FF2B5EF4-FFF2-40B4-BE49-F238E27FC236}">
                <a16:creationId xmlns:a16="http://schemas.microsoft.com/office/drawing/2014/main" id="{C1B2B7BF-0D07-6C6B-FF0F-CD517913C0A9}"/>
              </a:ext>
            </a:extLst>
          </p:cNvPr>
          <p:cNvSpPr>
            <a:spLocks noGrp="1"/>
          </p:cNvSpPr>
          <p:nvPr>
            <p:ph type="title"/>
          </p:nvPr>
        </p:nvSpPr>
        <p:spPr/>
        <p:txBody>
          <a:bodyPr/>
          <a:lstStyle/>
          <a:p>
            <a:r>
              <a:rPr lang="en-US" dirty="0">
                <a:latin typeface="Noto Sans"/>
                <a:ea typeface="Noto Sans"/>
                <a:cs typeface="Noto Sans"/>
              </a:rPr>
              <a:t>What causes conflict?</a:t>
            </a:r>
            <a:endParaRPr lang="en-US" dirty="0"/>
          </a:p>
        </p:txBody>
      </p:sp>
      <p:sp>
        <p:nvSpPr>
          <p:cNvPr id="4" name="TextBox 3">
            <a:extLst>
              <a:ext uri="{FF2B5EF4-FFF2-40B4-BE49-F238E27FC236}">
                <a16:creationId xmlns:a16="http://schemas.microsoft.com/office/drawing/2014/main" id="{E9EC5255-27EC-6F3D-325C-11D512D633E7}"/>
              </a:ext>
            </a:extLst>
          </p:cNvPr>
          <p:cNvSpPr txBox="1"/>
          <p:nvPr/>
        </p:nvSpPr>
        <p:spPr>
          <a:xfrm>
            <a:off x="5037881" y="1236321"/>
            <a:ext cx="3415978"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latin typeface="Noto Sans"/>
                <a:ea typeface="Noto Sans"/>
                <a:cs typeface="Noto Sans"/>
              </a:rPr>
              <a:t>Sources of Conflict:</a:t>
            </a:r>
            <a:r>
              <a:rPr lang="en-US" sz="1600" dirty="0">
                <a:latin typeface="Noto Sans"/>
                <a:ea typeface="Noto Sans"/>
                <a:cs typeface="Noto Sans"/>
              </a:rPr>
              <a:t> </a:t>
            </a:r>
            <a:endParaRPr lang="en-US" sz="2400" dirty="0"/>
          </a:p>
          <a:p>
            <a:endParaRPr lang="en-US" sz="1600" dirty="0">
              <a:latin typeface="Noto Sans"/>
              <a:ea typeface="Noto Sans"/>
              <a:cs typeface="Noto Sans"/>
            </a:endParaRPr>
          </a:p>
          <a:p>
            <a:pPr marL="228600" lvl="1" indent="-228600">
              <a:buFont typeface="Courier New"/>
              <a:buChar char="•"/>
            </a:pPr>
            <a:r>
              <a:rPr lang="en-US" sz="1600" dirty="0">
                <a:latin typeface="Noto Sans"/>
                <a:ea typeface="Noto Sans"/>
                <a:cs typeface="Noto Sans"/>
              </a:rPr>
              <a:t>Miscommunication or lack of clarity. </a:t>
            </a:r>
          </a:p>
          <a:p>
            <a:pPr marL="0" lvl="1"/>
            <a:endParaRPr lang="en-US" sz="1600" dirty="0">
              <a:latin typeface="Noto Sans"/>
              <a:ea typeface="Noto Sans"/>
              <a:cs typeface="Noto Sans"/>
            </a:endParaRPr>
          </a:p>
          <a:p>
            <a:pPr marL="228600" lvl="1" indent="-228600">
              <a:buFont typeface="Courier New"/>
              <a:buChar char="•"/>
            </a:pPr>
            <a:r>
              <a:rPr lang="en-US" sz="1600" dirty="0">
                <a:latin typeface="Noto Sans"/>
                <a:ea typeface="Noto Sans"/>
                <a:cs typeface="Noto Sans"/>
              </a:rPr>
              <a:t>Differences in values, expectations, or goals.</a:t>
            </a:r>
          </a:p>
          <a:p>
            <a:pPr marL="0" lvl="1"/>
            <a:endParaRPr lang="en-US">
              <a:cs typeface="Arial" panose="020B0604020202020204"/>
            </a:endParaRPr>
          </a:p>
          <a:p>
            <a:pPr marL="228600" lvl="1" indent="-228600">
              <a:buFont typeface="Courier New"/>
              <a:buChar char="•"/>
            </a:pPr>
            <a:r>
              <a:rPr lang="en-US" sz="1600" dirty="0">
                <a:latin typeface="Noto Sans"/>
                <a:ea typeface="Noto Sans"/>
                <a:cs typeface="Noto Sans"/>
              </a:rPr>
              <a:t>Emotional triggers such as stress, fear, or frustration. </a:t>
            </a:r>
          </a:p>
        </p:txBody>
      </p:sp>
      <p:pic>
        <p:nvPicPr>
          <p:cNvPr id="5" name="Picture 4" descr="How to Manage and Resolve Conflict in the Workplace | HR Cloud">
            <a:extLst>
              <a:ext uri="{FF2B5EF4-FFF2-40B4-BE49-F238E27FC236}">
                <a16:creationId xmlns:a16="http://schemas.microsoft.com/office/drawing/2014/main" id="{EC53F2CD-B2DC-A2CB-3F67-D6DDF806DB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6721" y="1866296"/>
            <a:ext cx="4267198" cy="2218627"/>
          </a:xfrm>
          <a:prstGeom prst="rect">
            <a:avLst/>
          </a:prstGeom>
        </p:spPr>
      </p:pic>
    </p:spTree>
    <p:extLst>
      <p:ext uri="{BB962C8B-B14F-4D97-AF65-F5344CB8AC3E}">
        <p14:creationId xmlns:p14="http://schemas.microsoft.com/office/powerpoint/2010/main" val="3111900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dirty="0">
                <a:latin typeface="Noto Sans"/>
                <a:ea typeface="Noto Sans"/>
                <a:cs typeface="Noto Sans"/>
              </a:rPr>
              <a:t>See you next session!</a:t>
            </a:r>
            <a:endParaRPr lang="en-US" dirty="0"/>
          </a:p>
        </p:txBody>
      </p:sp>
    </p:spTree>
    <p:extLst>
      <p:ext uri="{BB962C8B-B14F-4D97-AF65-F5344CB8AC3E}">
        <p14:creationId xmlns:p14="http://schemas.microsoft.com/office/powerpoint/2010/main" val="3440525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635568" y="-858916"/>
            <a:ext cx="7200900" cy="2139553"/>
          </a:xfrm>
        </p:spPr>
        <p:txBody>
          <a:bodyPr>
            <a:normAutofit/>
          </a:bodyPr>
          <a:lstStyle/>
          <a:p>
            <a:r>
              <a:rPr lang="en-US" sz="28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01028" y="1552338"/>
            <a:ext cx="3230880" cy="2710100"/>
          </a:xfrm>
        </p:spPr>
        <p:txBody>
          <a:bodyPr vert="horz" lIns="91440" tIns="45720" rIns="91440" bIns="45720" rtlCol="0" anchor="t">
            <a:normAutofit fontScale="92500"/>
          </a:bodyPr>
          <a:lstStyle/>
          <a:p>
            <a:pPr marL="285750" indent="-285750">
              <a:buChar char="•"/>
            </a:pPr>
            <a:r>
              <a:rPr lang="en-US" sz="1600" dirty="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a:t>
            </a:r>
            <a:r>
              <a:rPr lang="en-US" sz="1600" dirty="0">
                <a:latin typeface="Noto Sans"/>
                <a:ea typeface="Noto Sans"/>
                <a:cs typeface="Noto Sans"/>
              </a:rPr>
              <a:t>community norms at the beginning of each session and ask group if they're still OK with them, or if they want to add/change anything.</a:t>
            </a:r>
          </a:p>
          <a:p>
            <a:pPr marL="171450" indent="-171450">
              <a:buChar char="•"/>
            </a:pPr>
            <a:endParaRPr lang="en-US" sz="1000" dirty="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A664A-A889-0A76-64A7-0E87B832F0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EFC729-F5B1-33F6-C2C5-0E1506C74ED3}"/>
              </a:ext>
            </a:extLst>
          </p:cNvPr>
          <p:cNvSpPr>
            <a:spLocks noGrp="1"/>
          </p:cNvSpPr>
          <p:nvPr>
            <p:ph type="title"/>
          </p:nvPr>
        </p:nvSpPr>
        <p:spPr/>
        <p:txBody>
          <a:bodyPr/>
          <a:lstStyle/>
          <a:p>
            <a:r>
              <a:rPr lang="en-US" dirty="0">
                <a:latin typeface="Noto Sans"/>
                <a:ea typeface="Noto Sans"/>
                <a:cs typeface="Noto Sans"/>
              </a:rPr>
              <a:t>Module 2.3 - Effective Communication (Continued)</a:t>
            </a:r>
            <a:endParaRPr lang="en-US" dirty="0"/>
          </a:p>
        </p:txBody>
      </p:sp>
      <p:sp>
        <p:nvSpPr>
          <p:cNvPr id="2" name="Content Placeholder 1">
            <a:extLst>
              <a:ext uri="{FF2B5EF4-FFF2-40B4-BE49-F238E27FC236}">
                <a16:creationId xmlns:a16="http://schemas.microsoft.com/office/drawing/2014/main" id="{86013EA4-0EF8-E2F1-F061-932660817683}"/>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Communicating Clearly and Respectfully in Different Settings</a:t>
            </a:r>
          </a:p>
        </p:txBody>
      </p:sp>
    </p:spTree>
    <p:extLst>
      <p:ext uri="{BB962C8B-B14F-4D97-AF65-F5344CB8AC3E}">
        <p14:creationId xmlns:p14="http://schemas.microsoft.com/office/powerpoint/2010/main" val="1963059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2E0642-4D8C-1F6F-BE68-6ED45D321EA0}"/>
              </a:ext>
            </a:extLst>
          </p:cNvPr>
          <p:cNvSpPr>
            <a:spLocks noGrp="1"/>
          </p:cNvSpPr>
          <p:nvPr>
            <p:ph idx="1"/>
          </p:nvPr>
        </p:nvSpPr>
        <p:spPr>
          <a:xfrm>
            <a:off x="630936" y="1285079"/>
            <a:ext cx="4088757" cy="3241201"/>
          </a:xfrm>
        </p:spPr>
        <p:txBody>
          <a:bodyPr vert="horz" lIns="91440" tIns="45720" rIns="91440" bIns="45720" rtlCol="0" anchor="t">
            <a:normAutofit/>
          </a:bodyPr>
          <a:lstStyle/>
          <a:p>
            <a:r>
              <a:rPr lang="en-US" dirty="0">
                <a:latin typeface="Noto Sans"/>
                <a:ea typeface="Noto Sans"/>
                <a:cs typeface="Noto Sans"/>
              </a:rPr>
              <a:t>Take a few minutes with the person next to you to talk through the following questions:</a:t>
            </a:r>
          </a:p>
          <a:p>
            <a:pPr lvl="1">
              <a:buFont typeface="Courier New" panose="020B0604020202020204" pitchFamily="34" charset="0"/>
              <a:buChar char="o"/>
            </a:pPr>
            <a:r>
              <a:rPr lang="en-US" i="1" dirty="0">
                <a:latin typeface="Noto Sans"/>
                <a:ea typeface="Noto Sans"/>
                <a:cs typeface="Noto Sans"/>
              </a:rPr>
              <a:t>What do you remember about non-verbal communication?</a:t>
            </a:r>
          </a:p>
          <a:p>
            <a:pPr lvl="1">
              <a:buFont typeface="Courier New" panose="020B0604020202020204" pitchFamily="34" charset="0"/>
              <a:buChar char="o"/>
            </a:pPr>
            <a:r>
              <a:rPr lang="en-US" i="1" dirty="0">
                <a:latin typeface="Noto Sans"/>
                <a:ea typeface="Noto Sans"/>
                <a:cs typeface="Noto Sans"/>
              </a:rPr>
              <a:t>What are some techniques to be an effective communicator?</a:t>
            </a:r>
            <a:endParaRPr lang="en-US" sz="1800" i="1" dirty="0">
              <a:latin typeface="Noto Sans"/>
              <a:ea typeface="Noto Sans"/>
              <a:cs typeface="Noto Sans"/>
            </a:endParaRPr>
          </a:p>
          <a:p>
            <a:pPr lvl="1">
              <a:buFont typeface="Courier New" panose="020B0604020202020204" pitchFamily="34" charset="0"/>
              <a:buChar char="o"/>
            </a:pPr>
            <a:r>
              <a:rPr lang="en-US" i="1" dirty="0">
                <a:latin typeface="Noto Sans"/>
                <a:ea typeface="Noto Sans"/>
                <a:cs typeface="Noto Sans"/>
              </a:rPr>
              <a:t>What is important to keep in mind about non-verbal communication when considering that we have different cultural identities and lived experiences?</a:t>
            </a:r>
          </a:p>
        </p:txBody>
      </p:sp>
      <p:sp>
        <p:nvSpPr>
          <p:cNvPr id="3" name="Title 2">
            <a:extLst>
              <a:ext uri="{FF2B5EF4-FFF2-40B4-BE49-F238E27FC236}">
                <a16:creationId xmlns:a16="http://schemas.microsoft.com/office/drawing/2014/main" id="{ED11AC59-758F-5EB3-95DC-E7BD3ADC7BBA}"/>
              </a:ext>
            </a:extLst>
          </p:cNvPr>
          <p:cNvSpPr>
            <a:spLocks noGrp="1"/>
          </p:cNvSpPr>
          <p:nvPr>
            <p:ph type="title"/>
          </p:nvPr>
        </p:nvSpPr>
        <p:spPr/>
        <p:txBody>
          <a:bodyPr/>
          <a:lstStyle/>
          <a:p>
            <a:r>
              <a:rPr lang="en-US" dirty="0">
                <a:latin typeface="Noto Sans"/>
                <a:ea typeface="Noto Sans"/>
                <a:cs typeface="Noto Sans"/>
              </a:rPr>
              <a:t>Reflect &amp; Remember from Module 2.3</a:t>
            </a:r>
            <a:endParaRPr lang="en-US" dirty="0"/>
          </a:p>
        </p:txBody>
      </p:sp>
      <p:pic>
        <p:nvPicPr>
          <p:cNvPr id="4" name="Picture 3" descr="Feature: The importance of nonverbal communication – NORTHERN HIGHLIGHTS">
            <a:extLst>
              <a:ext uri="{FF2B5EF4-FFF2-40B4-BE49-F238E27FC236}">
                <a16:creationId xmlns:a16="http://schemas.microsoft.com/office/drawing/2014/main" id="{39B3E3E6-797C-F4C1-EE79-88472EA7A2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2558" y="1534369"/>
            <a:ext cx="3886199" cy="2588388"/>
          </a:xfrm>
          <a:prstGeom prst="rect">
            <a:avLst/>
          </a:prstGeom>
        </p:spPr>
      </p:pic>
    </p:spTree>
    <p:extLst>
      <p:ext uri="{BB962C8B-B14F-4D97-AF65-F5344CB8AC3E}">
        <p14:creationId xmlns:p14="http://schemas.microsoft.com/office/powerpoint/2010/main" val="1853876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6DEDF5-856F-8243-EA8B-673666DA9835}"/>
              </a:ext>
            </a:extLst>
          </p:cNvPr>
          <p:cNvSpPr>
            <a:spLocks noGrp="1"/>
          </p:cNvSpPr>
          <p:nvPr>
            <p:ph idx="1"/>
          </p:nvPr>
        </p:nvSpPr>
        <p:spPr>
          <a:xfrm>
            <a:off x="-63543" y="995712"/>
            <a:ext cx="4638555" cy="3414821"/>
          </a:xfrm>
        </p:spPr>
        <p:txBody>
          <a:bodyPr vert="horz" lIns="91440" tIns="45720" rIns="91440" bIns="45720" rtlCol="0" anchor="t">
            <a:noAutofit/>
          </a:bodyPr>
          <a:lstStyle/>
          <a:p>
            <a:pPr marL="0" indent="0">
              <a:buNone/>
            </a:pPr>
            <a:endParaRPr lang="en-US" sz="2000" dirty="0"/>
          </a:p>
          <a:p>
            <a:pPr lvl="1">
              <a:buFont typeface="System Font Regular" panose="020B0604020202020204" pitchFamily="34" charset="0"/>
              <a:buChar char="–"/>
            </a:pPr>
            <a:r>
              <a:rPr lang="en-US" sz="1600" b="1" dirty="0">
                <a:latin typeface="Noto Sans"/>
                <a:ea typeface="Noto Sans"/>
                <a:cs typeface="Noto Sans"/>
              </a:rPr>
              <a:t>Cultural Differences:</a:t>
            </a:r>
            <a:r>
              <a:rPr lang="en-US" sz="1600" dirty="0">
                <a:latin typeface="Noto Sans"/>
                <a:ea typeface="Noto Sans"/>
                <a:cs typeface="Noto Sans"/>
              </a:rPr>
              <a:t> Varied norms and expectations about communication styles.</a:t>
            </a:r>
          </a:p>
          <a:p>
            <a:pPr lvl="1">
              <a:buFont typeface="System Font Regular" panose="020B0604020202020204" pitchFamily="34" charset="0"/>
              <a:buChar char="–"/>
            </a:pPr>
            <a:r>
              <a:rPr lang="en-US" sz="1600" b="1" dirty="0">
                <a:latin typeface="Noto Sans"/>
                <a:ea typeface="Noto Sans"/>
                <a:cs typeface="Noto Sans"/>
              </a:rPr>
              <a:t>Language Barriers:</a:t>
            </a:r>
            <a:r>
              <a:rPr lang="en-US" sz="1600" dirty="0">
                <a:latin typeface="Noto Sans"/>
                <a:ea typeface="Noto Sans"/>
                <a:cs typeface="Noto Sans"/>
              </a:rPr>
              <a:t> Challenges in understanding non-native languages or jargon.</a:t>
            </a:r>
          </a:p>
          <a:p>
            <a:pPr lvl="1">
              <a:buFont typeface="System Font Regular" panose="020B0604020202020204" pitchFamily="34" charset="0"/>
              <a:buChar char="–"/>
            </a:pPr>
            <a:r>
              <a:rPr lang="en-US" sz="1600" b="1" dirty="0">
                <a:latin typeface="Noto Sans"/>
                <a:ea typeface="Noto Sans"/>
                <a:cs typeface="Noto Sans"/>
              </a:rPr>
              <a:t>Stereotypes and Bias:</a:t>
            </a:r>
            <a:r>
              <a:rPr lang="en-US" sz="1600" dirty="0">
                <a:latin typeface="Noto Sans"/>
                <a:ea typeface="Noto Sans"/>
                <a:cs typeface="Noto Sans"/>
              </a:rPr>
              <a:t> Preconceived notions that hinder openness.</a:t>
            </a:r>
          </a:p>
          <a:p>
            <a:pPr lvl="1">
              <a:buFont typeface="System Font Regular" panose="020B0604020202020204" pitchFamily="34" charset="0"/>
              <a:buChar char="–"/>
            </a:pPr>
            <a:r>
              <a:rPr lang="en-US" sz="1600" b="1" dirty="0">
                <a:latin typeface="Noto Sans"/>
                <a:ea typeface="Noto Sans"/>
                <a:cs typeface="Noto Sans"/>
              </a:rPr>
              <a:t>Emotional States:</a:t>
            </a:r>
            <a:r>
              <a:rPr lang="en-US" sz="1600" dirty="0">
                <a:latin typeface="Noto Sans"/>
                <a:ea typeface="Noto Sans"/>
                <a:cs typeface="Noto Sans"/>
              </a:rPr>
              <a:t> Stress or defensiveness can block understanding.</a:t>
            </a:r>
          </a:p>
          <a:p>
            <a:endParaRPr lang="en-US" sz="2000" dirty="0">
              <a:latin typeface="Noto Sans"/>
              <a:ea typeface="Noto Sans"/>
              <a:cs typeface="Noto Sans"/>
            </a:endParaRPr>
          </a:p>
          <a:p>
            <a:endParaRPr lang="en-US" sz="2000" dirty="0"/>
          </a:p>
        </p:txBody>
      </p:sp>
      <p:sp>
        <p:nvSpPr>
          <p:cNvPr id="3" name="Title 2">
            <a:extLst>
              <a:ext uri="{FF2B5EF4-FFF2-40B4-BE49-F238E27FC236}">
                <a16:creationId xmlns:a16="http://schemas.microsoft.com/office/drawing/2014/main" id="{CFAE9D28-44FA-3B40-9F77-FB3B73E72744}"/>
              </a:ext>
            </a:extLst>
          </p:cNvPr>
          <p:cNvSpPr>
            <a:spLocks noGrp="1"/>
          </p:cNvSpPr>
          <p:nvPr>
            <p:ph type="title"/>
          </p:nvPr>
        </p:nvSpPr>
        <p:spPr/>
        <p:txBody>
          <a:bodyPr>
            <a:normAutofit/>
          </a:bodyPr>
          <a:lstStyle/>
          <a:p>
            <a:r>
              <a:rPr lang="en-US" dirty="0">
                <a:latin typeface="Noto Sans"/>
                <a:ea typeface="Noto Sans"/>
                <a:cs typeface="Noto Sans"/>
              </a:rPr>
              <a:t>Communication Barriers in Diverse Settings</a:t>
            </a:r>
          </a:p>
        </p:txBody>
      </p:sp>
      <p:pic>
        <p:nvPicPr>
          <p:cNvPr id="5" name="Picture 4" descr="Overcoming cultural barriers​ to communication | Nulab">
            <a:extLst>
              <a:ext uri="{FF2B5EF4-FFF2-40B4-BE49-F238E27FC236}">
                <a16:creationId xmlns:a16="http://schemas.microsoft.com/office/drawing/2014/main" id="{3C985B52-02C0-36D9-1B00-A3B8F4D8D69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79380" y="1591519"/>
            <a:ext cx="4135538" cy="2228127"/>
          </a:xfrm>
          <a:prstGeom prst="rect">
            <a:avLst/>
          </a:prstGeom>
        </p:spPr>
      </p:pic>
    </p:spTree>
    <p:extLst>
      <p:ext uri="{BB962C8B-B14F-4D97-AF65-F5344CB8AC3E}">
        <p14:creationId xmlns:p14="http://schemas.microsoft.com/office/powerpoint/2010/main" val="184272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fade">
                                      <p:cBhvr>
                                        <p:cTn id="13" dur="500"/>
                                        <p:tgtEl>
                                          <p:spTgt spid="2">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BB0509-187A-8E3B-28F5-E57356BB1001}"/>
              </a:ext>
            </a:extLst>
          </p:cNvPr>
          <p:cNvSpPr>
            <a:spLocks noGrp="1"/>
          </p:cNvSpPr>
          <p:nvPr>
            <p:ph idx="1"/>
          </p:nvPr>
        </p:nvSpPr>
        <p:spPr>
          <a:xfrm>
            <a:off x="623316" y="1097088"/>
            <a:ext cx="7886700" cy="3648917"/>
          </a:xfrm>
        </p:spPr>
        <p:txBody>
          <a:bodyPr vert="horz" lIns="91440" tIns="45720" rIns="91440" bIns="45720" rtlCol="0" anchor="t">
            <a:normAutofit fontScale="92500" lnSpcReduction="20000"/>
          </a:bodyPr>
          <a:lstStyle/>
          <a:p>
            <a:r>
              <a:rPr lang="en-US" dirty="0">
                <a:latin typeface="Noto Sans"/>
                <a:ea typeface="Noto Sans"/>
                <a:cs typeface="Noto Sans"/>
              </a:rPr>
              <a:t>Using your own lived experiences and resources found on the Internet, you will complete a </a:t>
            </a:r>
            <a:r>
              <a:rPr lang="en-US" b="1" dirty="0">
                <a:latin typeface="Noto Sans"/>
                <a:ea typeface="Noto Sans"/>
                <a:cs typeface="Noto Sans"/>
              </a:rPr>
              <a:t>cultural communication audit</a:t>
            </a:r>
            <a:r>
              <a:rPr lang="en-US" dirty="0">
                <a:latin typeface="Noto Sans"/>
                <a:ea typeface="Noto Sans"/>
                <a:cs typeface="Noto Sans"/>
              </a:rPr>
              <a:t> in pairs on the poster given to you.</a:t>
            </a:r>
            <a:endParaRPr lang="en-US" dirty="0"/>
          </a:p>
          <a:p>
            <a:r>
              <a:rPr lang="en-US" dirty="0">
                <a:latin typeface="Noto Sans"/>
                <a:ea typeface="Noto Sans"/>
                <a:cs typeface="Noto Sans"/>
              </a:rPr>
              <a:t>This means that you should research common communication styles in your own culture versus others you may encounter and take notes on your poster.</a:t>
            </a:r>
            <a:endParaRPr lang="en-US" dirty="0"/>
          </a:p>
          <a:p>
            <a:r>
              <a:rPr lang="en-US" dirty="0">
                <a:latin typeface="Noto Sans"/>
                <a:ea typeface="Noto Sans"/>
                <a:cs typeface="Noto Sans"/>
              </a:rPr>
              <a:t>Things for the you to keep in mind and research include: </a:t>
            </a:r>
            <a:endParaRPr lang="en-US" dirty="0"/>
          </a:p>
          <a:p>
            <a:pPr lvl="1">
              <a:lnSpc>
                <a:spcPct val="110000"/>
              </a:lnSpc>
              <a:buFont typeface="Courier New" panose="020B0604020202020204" pitchFamily="34" charset="0"/>
              <a:buChar char="o"/>
            </a:pPr>
            <a:r>
              <a:rPr lang="en-US" dirty="0">
                <a:latin typeface="Noto Sans"/>
                <a:ea typeface="Noto Sans"/>
                <a:cs typeface="Noto Sans"/>
              </a:rPr>
              <a:t>direct vs. indirect communication</a:t>
            </a:r>
          </a:p>
          <a:p>
            <a:pPr lvl="1">
              <a:lnSpc>
                <a:spcPct val="110000"/>
              </a:lnSpc>
              <a:buFont typeface="Courier New" panose="020B0604020202020204" pitchFamily="34" charset="0"/>
              <a:buChar char="o"/>
            </a:pPr>
            <a:r>
              <a:rPr lang="en-US" dirty="0">
                <a:latin typeface="Noto Sans"/>
                <a:ea typeface="Noto Sans"/>
                <a:cs typeface="Noto Sans"/>
              </a:rPr>
              <a:t>individualism vs. collectivism </a:t>
            </a:r>
          </a:p>
          <a:p>
            <a:pPr lvl="1">
              <a:lnSpc>
                <a:spcPct val="110000"/>
              </a:lnSpc>
              <a:buFont typeface="Courier New" panose="020B0604020202020204" pitchFamily="34" charset="0"/>
              <a:buChar char="o"/>
            </a:pPr>
            <a:r>
              <a:rPr lang="en-US" dirty="0">
                <a:latin typeface="Noto Sans"/>
                <a:ea typeface="Noto Sans"/>
                <a:cs typeface="Noto Sans"/>
              </a:rPr>
              <a:t>use of eye contact</a:t>
            </a:r>
            <a:endParaRPr lang="en-US" dirty="0"/>
          </a:p>
          <a:p>
            <a:pPr lvl="1">
              <a:lnSpc>
                <a:spcPct val="110000"/>
              </a:lnSpc>
              <a:buFont typeface="Courier New" panose="020B0604020202020204" pitchFamily="34" charset="0"/>
              <a:buChar char="o"/>
            </a:pPr>
            <a:r>
              <a:rPr lang="en-US" dirty="0">
                <a:latin typeface="Noto Sans"/>
                <a:ea typeface="Noto Sans"/>
                <a:cs typeface="Noto Sans"/>
              </a:rPr>
              <a:t>personal space preferences</a:t>
            </a:r>
            <a:endParaRPr lang="en-US" dirty="0"/>
          </a:p>
          <a:p>
            <a:pPr lvl="1">
              <a:lnSpc>
                <a:spcPct val="110000"/>
              </a:lnSpc>
              <a:buFont typeface="Courier New" panose="020B0604020202020204" pitchFamily="34" charset="0"/>
              <a:buChar char="o"/>
            </a:pPr>
            <a:r>
              <a:rPr lang="en-US" dirty="0">
                <a:latin typeface="Noto Sans"/>
                <a:ea typeface="Noto Sans"/>
                <a:cs typeface="Noto Sans"/>
              </a:rPr>
              <a:t>presence (or lack) of emotions in conversation</a:t>
            </a:r>
          </a:p>
          <a:p>
            <a:r>
              <a:rPr lang="en-US" dirty="0">
                <a:latin typeface="Noto Sans"/>
                <a:ea typeface="Noto Sans"/>
                <a:cs typeface="Noto Sans"/>
              </a:rPr>
              <a:t>Be prepared to share with the rest of the group!</a:t>
            </a:r>
            <a:endParaRPr lang="en-US" dirty="0"/>
          </a:p>
        </p:txBody>
      </p:sp>
      <p:sp>
        <p:nvSpPr>
          <p:cNvPr id="3" name="Title 2">
            <a:extLst>
              <a:ext uri="{FF2B5EF4-FFF2-40B4-BE49-F238E27FC236}">
                <a16:creationId xmlns:a16="http://schemas.microsoft.com/office/drawing/2014/main" id="{2D326C88-5387-3B11-9D3A-6A63EBF30160}"/>
              </a:ext>
            </a:extLst>
          </p:cNvPr>
          <p:cNvSpPr>
            <a:spLocks noGrp="1"/>
          </p:cNvSpPr>
          <p:nvPr>
            <p:ph type="title"/>
          </p:nvPr>
        </p:nvSpPr>
        <p:spPr/>
        <p:txBody>
          <a:bodyPr/>
          <a:lstStyle/>
          <a:p>
            <a:r>
              <a:rPr lang="en-US" dirty="0">
                <a:latin typeface="Noto Sans"/>
                <a:ea typeface="Noto Sans"/>
                <a:cs typeface="Noto Sans"/>
              </a:rPr>
              <a:t>Cultural Communication Audit</a:t>
            </a:r>
            <a:endParaRPr lang="en-US" dirty="0"/>
          </a:p>
        </p:txBody>
      </p:sp>
      <p:pic>
        <p:nvPicPr>
          <p:cNvPr id="4" name="Picture 3" descr="Understanding Culture— The Art of Providing Culturally Competent Care •  Youth Dynamics | Mental Health Care for Montana Kids">
            <a:extLst>
              <a:ext uri="{FF2B5EF4-FFF2-40B4-BE49-F238E27FC236}">
                <a16:creationId xmlns:a16="http://schemas.microsoft.com/office/drawing/2014/main" id="{969A7671-BD17-80E1-B2FD-FC600B1BAD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33231" y="2821268"/>
            <a:ext cx="2580190" cy="1765261"/>
          </a:xfrm>
          <a:prstGeom prst="rect">
            <a:avLst/>
          </a:prstGeom>
        </p:spPr>
      </p:pic>
    </p:spTree>
    <p:extLst>
      <p:ext uri="{BB962C8B-B14F-4D97-AF65-F5344CB8AC3E}">
        <p14:creationId xmlns:p14="http://schemas.microsoft.com/office/powerpoint/2010/main" val="3931135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5009C1-3B75-A6BE-C620-333946070FA3}"/>
              </a:ext>
            </a:extLst>
          </p:cNvPr>
          <p:cNvSpPr>
            <a:spLocks noGrp="1"/>
          </p:cNvSpPr>
          <p:nvPr>
            <p:ph idx="1"/>
          </p:nvPr>
        </p:nvSpPr>
        <p:spPr>
          <a:xfrm>
            <a:off x="529162" y="1218782"/>
            <a:ext cx="4667986" cy="3237039"/>
          </a:xfrm>
        </p:spPr>
        <p:txBody>
          <a:bodyPr vert="horz" lIns="91440" tIns="45720" rIns="91440" bIns="45720" rtlCol="0" anchor="t">
            <a:normAutofit/>
          </a:bodyPr>
          <a:lstStyle/>
          <a:p>
            <a:pPr marL="228600" indent="-228600">
              <a:buFont typeface="Courier New"/>
              <a:buChar char="•"/>
            </a:pPr>
            <a:r>
              <a:rPr lang="en-US" sz="1600" i="1" dirty="0">
                <a:latin typeface="Noto Sans"/>
                <a:ea typeface="Noto Sans"/>
                <a:cs typeface="Noto Sans"/>
              </a:rPr>
              <a:t>Be Mindful of Cultural Context:</a:t>
            </a:r>
            <a:r>
              <a:rPr lang="en-US" sz="1600" dirty="0">
                <a:latin typeface="Noto Sans"/>
                <a:ea typeface="Noto Sans"/>
                <a:cs typeface="Noto Sans"/>
              </a:rPr>
              <a:t> Learn about cultural norms and practices.</a:t>
            </a:r>
          </a:p>
          <a:p>
            <a:pPr marL="228600" lvl="1" indent="-228600">
              <a:buFont typeface="Courier New"/>
              <a:buChar char="•"/>
            </a:pPr>
            <a:r>
              <a:rPr lang="en-US" sz="1600" i="1" dirty="0">
                <a:latin typeface="Noto Sans"/>
                <a:ea typeface="Noto Sans"/>
                <a:cs typeface="Noto Sans"/>
              </a:rPr>
              <a:t>Simplify Your Message:</a:t>
            </a:r>
            <a:r>
              <a:rPr lang="en-US" sz="1600" dirty="0">
                <a:latin typeface="Noto Sans"/>
                <a:ea typeface="Noto Sans"/>
                <a:cs typeface="Noto Sans"/>
              </a:rPr>
              <a:t> Avoid jargon, slang, and complex language.</a:t>
            </a:r>
          </a:p>
          <a:p>
            <a:pPr marL="228600" lvl="1" indent="-228600">
              <a:buFont typeface="Courier New"/>
              <a:buChar char="•"/>
            </a:pPr>
            <a:r>
              <a:rPr lang="en-US" sz="1600" i="1" dirty="0">
                <a:latin typeface="Noto Sans"/>
                <a:ea typeface="Noto Sans"/>
                <a:cs typeface="Noto Sans"/>
              </a:rPr>
              <a:t>Ask for Clarification: </a:t>
            </a:r>
            <a:r>
              <a:rPr lang="en-US" sz="1600" dirty="0">
                <a:latin typeface="Noto Sans"/>
                <a:ea typeface="Noto Sans"/>
                <a:cs typeface="Noto Sans"/>
              </a:rPr>
              <a:t>Ensure mutual understanding before proceeding.</a:t>
            </a:r>
          </a:p>
          <a:p>
            <a:pPr marL="228600" lvl="1" indent="-228600">
              <a:buFont typeface="Courier New"/>
              <a:buChar char="•"/>
            </a:pPr>
            <a:r>
              <a:rPr lang="en-US" sz="1600" i="1" dirty="0">
                <a:latin typeface="Noto Sans"/>
                <a:ea typeface="Noto Sans"/>
                <a:cs typeface="Noto Sans"/>
              </a:rPr>
              <a:t>Practice Active Listening:</a:t>
            </a:r>
            <a:r>
              <a:rPr lang="en-US" sz="1600" dirty="0">
                <a:latin typeface="Noto Sans"/>
                <a:ea typeface="Noto Sans"/>
                <a:cs typeface="Noto Sans"/>
              </a:rPr>
              <a:t> Focus on the speaker without interruption.</a:t>
            </a:r>
          </a:p>
          <a:p>
            <a:pPr marL="228600" lvl="1" indent="-228600">
              <a:buFont typeface="Courier New"/>
              <a:buChar char="•"/>
            </a:pPr>
            <a:r>
              <a:rPr lang="en-US" sz="1600" i="1" dirty="0">
                <a:latin typeface="Noto Sans"/>
                <a:ea typeface="Noto Sans"/>
                <a:cs typeface="Noto Sans"/>
              </a:rPr>
              <a:t>Use Non-verbal Cues:</a:t>
            </a:r>
            <a:r>
              <a:rPr lang="en-US" sz="1600" dirty="0">
                <a:latin typeface="Noto Sans"/>
                <a:ea typeface="Noto Sans"/>
                <a:cs typeface="Noto Sans"/>
              </a:rPr>
              <a:t> Align tone, gestures, and facial expressions with your message.</a:t>
            </a:r>
          </a:p>
          <a:p>
            <a:pPr marL="228600" lvl="1" indent="-228600">
              <a:buFont typeface="Courier New"/>
              <a:buChar char="•"/>
            </a:pPr>
            <a:endParaRPr lang="en-US" sz="1600" dirty="0"/>
          </a:p>
        </p:txBody>
      </p:sp>
      <p:sp>
        <p:nvSpPr>
          <p:cNvPr id="3" name="Title 2">
            <a:extLst>
              <a:ext uri="{FF2B5EF4-FFF2-40B4-BE49-F238E27FC236}">
                <a16:creationId xmlns:a16="http://schemas.microsoft.com/office/drawing/2014/main" id="{E01D659C-B418-BFFB-3A92-8BCDB85419F7}"/>
              </a:ext>
            </a:extLst>
          </p:cNvPr>
          <p:cNvSpPr>
            <a:spLocks noGrp="1"/>
          </p:cNvSpPr>
          <p:nvPr>
            <p:ph type="title"/>
          </p:nvPr>
        </p:nvSpPr>
        <p:spPr/>
        <p:txBody>
          <a:bodyPr>
            <a:normAutofit fontScale="90000"/>
          </a:bodyPr>
          <a:lstStyle/>
          <a:p>
            <a:r>
              <a:rPr lang="en-US" dirty="0">
                <a:latin typeface="Noto Sans"/>
                <a:ea typeface="Noto Sans"/>
                <a:cs typeface="Noto Sans"/>
              </a:rPr>
              <a:t>Strategies for Clear and Respectful Communication</a:t>
            </a:r>
            <a:endParaRPr lang="en-US" dirty="0"/>
          </a:p>
        </p:txBody>
      </p:sp>
      <p:pic>
        <p:nvPicPr>
          <p:cNvPr id="5" name="Picture 4" descr="7 Places To Simplify Your Message - Great Practice Design">
            <a:extLst>
              <a:ext uri="{FF2B5EF4-FFF2-40B4-BE49-F238E27FC236}">
                <a16:creationId xmlns:a16="http://schemas.microsoft.com/office/drawing/2014/main" id="{A98A423D-8F03-B57B-EB9D-D48D518149EA}"/>
              </a:ext>
            </a:extLst>
          </p:cNvPr>
          <p:cNvPicPr>
            <a:picLocks noChangeAspect="1"/>
          </p:cNvPicPr>
          <p:nvPr/>
        </p:nvPicPr>
        <p:blipFill>
          <a:blip r:embed="rId2"/>
          <a:stretch>
            <a:fillRect/>
          </a:stretch>
        </p:blipFill>
        <p:spPr>
          <a:xfrm>
            <a:off x="5191728" y="1158675"/>
            <a:ext cx="3216798" cy="3238500"/>
          </a:xfrm>
          <a:prstGeom prst="rect">
            <a:avLst/>
          </a:prstGeom>
        </p:spPr>
      </p:pic>
    </p:spTree>
    <p:extLst>
      <p:ext uri="{BB962C8B-B14F-4D97-AF65-F5344CB8AC3E}">
        <p14:creationId xmlns:p14="http://schemas.microsoft.com/office/powerpoint/2010/main" val="4132200991"/>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schemas.microsoft.com/office/infopath/2007/PartnerControls"/>
    <ds:schemaRef ds:uri="http://purl.org/dc/terms/"/>
    <ds:schemaRef ds:uri="http://www.w3.org/XML/1998/namespace"/>
    <ds:schemaRef ds:uri="http://schemas.microsoft.com/office/2006/documentManagement/types"/>
    <ds:schemaRef ds:uri="http://purl.org/dc/dcmitype/"/>
    <ds:schemaRef ds:uri="b5fce80b-0e0a-4fa4-a000-b17fcd0d1776"/>
    <ds:schemaRef ds:uri="48e769e3-d160-4238-8758-582613b64169"/>
    <ds:schemaRef ds:uri="http://purl.org/dc/elements/1.1/"/>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4D0E7C3-303C-4D75-B6AD-28C614A1C6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5972</TotalTime>
  <Words>956</Words>
  <Application>Microsoft Office PowerPoint</Application>
  <PresentationFormat>On-screen Show (16:9)</PresentationFormat>
  <Paragraphs>90</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Calibri</vt:lpstr>
      <vt:lpstr>Courier New</vt:lpstr>
      <vt:lpstr>Noto Sans</vt:lpstr>
      <vt:lpstr>System Font Regular</vt:lpstr>
      <vt:lpstr>Wingdings</vt:lpstr>
      <vt:lpstr>fhi-360-powerpoint-template-option-a-noto-sans-font</vt:lpstr>
      <vt:lpstr>Session 7</vt:lpstr>
      <vt:lpstr>PowerPoint Presentation</vt:lpstr>
      <vt:lpstr>Our Community Norms </vt:lpstr>
      <vt:lpstr>Icebreaker - Instructions</vt:lpstr>
      <vt:lpstr>Module 2.3 - Effective Communication (Continued)</vt:lpstr>
      <vt:lpstr>Reflect &amp; Remember from Module 2.3</vt:lpstr>
      <vt:lpstr>Communication Barriers in Diverse Settings</vt:lpstr>
      <vt:lpstr>Cultural Communication Audit</vt:lpstr>
      <vt:lpstr>Strategies for Clear and Respectful Communication</vt:lpstr>
      <vt:lpstr>Brain (&amp; Bathroom) Break</vt:lpstr>
      <vt:lpstr>Why is respect important in communication?</vt:lpstr>
      <vt:lpstr>Importance of Respect in Communication</vt:lpstr>
      <vt:lpstr>Inclusive Language – Let's review!</vt:lpstr>
      <vt:lpstr>Effective Communication in the Workplace</vt:lpstr>
      <vt:lpstr>Group Discussion</vt:lpstr>
      <vt:lpstr>Module 2.4 - Conflict Resolution</vt:lpstr>
      <vt:lpstr>Conflict Resolution and Rapport Building</vt:lpstr>
      <vt:lpstr>What causes conflict?</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1755</cp:revision>
  <dcterms:created xsi:type="dcterms:W3CDTF">2010-04-12T23:12:02Z</dcterms:created>
  <dcterms:modified xsi:type="dcterms:W3CDTF">2025-05-15T12:49:29Z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15700</vt:r8>
  </property>
</Properties>
</file>